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0" r:id="rId6"/>
    <p:sldId id="265" r:id="rId7"/>
    <p:sldId id="261" r:id="rId8"/>
    <p:sldId id="263" r:id="rId9"/>
    <p:sldId id="266" r:id="rId10"/>
  </p:sldIdLst>
  <p:sldSz cx="9753600" cy="7315200"/>
  <p:notesSz cx="6858000" cy="9144000"/>
  <p:embeddedFontLst>
    <p:embeddedFont>
      <p:font typeface="Oswald Bold" panose="020B0604020202020204" charset="0"/>
      <p:regular r:id="rId12"/>
    </p:embeddedFont>
    <p:embeddedFont>
      <p:font typeface="Libre Franklin Light Bold" panose="020B0604020202020204" charset="0"/>
      <p:regular r:id="rId13"/>
    </p:embeddedFont>
    <p:embeddedFont>
      <p:font typeface="Libre Franklin Bold Bold" panose="020B0604020202020204" charset="0"/>
      <p:regular r:id="rId14"/>
    </p:embeddedFont>
    <p:embeddedFont>
      <p:font typeface="Oswa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ibre Franklin Bold" panose="020B0604020202020204" charset="0"/>
      <p:regular r:id="rId20"/>
    </p:embeddedFont>
    <p:embeddedFont>
      <p:font typeface="Open Sans Bold" panose="020B0604020202020204" charset="0"/>
      <p:regular r:id="rId21"/>
    </p:embeddedFont>
    <p:embeddedFont>
      <p:font typeface="Libre Franklin Bold Italics" panose="020B0604020202020204" charset="0"/>
      <p:regular r:id="rId22"/>
    </p:embeddedFont>
    <p:embeddedFont>
      <p:font typeface="Open Sans" panose="020B0604020202020204" charset="0"/>
      <p:regular r:id="rId23"/>
    </p:embeddedFont>
    <p:embeddedFont>
      <p:font typeface="Libre Franklin Medium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tell Richardson" initials="SR" lastIdx="1" clrIdx="0">
    <p:extLst>
      <p:ext uri="{19B8F6BF-5375-455C-9EA6-DF929625EA0E}">
        <p15:presenceInfo xmlns:p15="http://schemas.microsoft.com/office/powerpoint/2012/main" userId="da2e9f17415cf0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0FF99"/>
    <a:srgbClr val="FF0066"/>
    <a:srgbClr val="C2D4EF"/>
    <a:srgbClr val="C2D4EE"/>
    <a:srgbClr val="C0CFE7"/>
    <a:srgbClr val="CEFFFF"/>
    <a:srgbClr val="9DD0E8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162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7T19:13:58.167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7T19:13:58.167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8482F-DA83-40E5-A9AE-230080C5210E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C1E16-A675-4ADB-B83A-6C332BD7A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1E16-A675-4ADB-B83A-6C332BD7A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43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1E16-A675-4ADB-B83A-6C332BD7AD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1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gflhqghqhghPGHH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1E16-A675-4ADB-B83A-6C332BD7AD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93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1E16-A675-4ADB-B83A-6C332BD7AD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3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0.jpe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comments" Target="../comments/comment1.xml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11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>
            <a:off x="4357341" y="3078842"/>
            <a:ext cx="166716" cy="12559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>
            <a:off x="9586884" y="3029613"/>
            <a:ext cx="166716" cy="12559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140" b="159"/>
          <a:stretch>
            <a:fillRect/>
          </a:stretch>
        </p:blipFill>
        <p:spPr>
          <a:xfrm rot="2356606">
            <a:off x="5270839" y="1608121"/>
            <a:ext cx="4608678" cy="459487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627305" y="2009647"/>
            <a:ext cx="3815381" cy="2908009"/>
            <a:chOff x="-842687" y="-2016426"/>
            <a:chExt cx="5605231" cy="4272197"/>
          </a:xfrm>
        </p:grpSpPr>
        <p:sp>
          <p:nvSpPr>
            <p:cNvPr id="8" name="TextBox 8"/>
            <p:cNvSpPr txBox="1"/>
            <p:nvPr/>
          </p:nvSpPr>
          <p:spPr>
            <a:xfrm>
              <a:off x="-842687" y="-2016426"/>
              <a:ext cx="5605231" cy="1632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3"/>
                </a:lnSpc>
              </a:pPr>
              <a:r>
                <a:rPr lang="en-US" sz="4673" dirty="0">
                  <a:solidFill>
                    <a:srgbClr val="1E1A6D"/>
                  </a:solidFill>
                  <a:latin typeface="Libre Franklin Bold"/>
                </a:rPr>
                <a:t>Can You Hear</a:t>
              </a:r>
            </a:p>
            <a:p>
              <a:pPr algn="ctr">
                <a:lnSpc>
                  <a:spcPts val="4673"/>
                </a:lnSpc>
              </a:pPr>
              <a:r>
                <a:rPr lang="en-US" sz="4673" dirty="0">
                  <a:solidFill>
                    <a:srgbClr val="1E1A6D"/>
                  </a:solidFill>
                  <a:latin typeface="Libre Franklin Bold"/>
                </a:rPr>
                <a:t>Me Now?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61473" y="1918672"/>
              <a:ext cx="1882285" cy="337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86179" y="3855274"/>
            <a:ext cx="4645934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3"/>
              </a:lnSpc>
              <a:spcBef>
                <a:spcPct val="0"/>
              </a:spcBef>
            </a:pPr>
            <a:r>
              <a:rPr lang="en-US" sz="2730" dirty="0">
                <a:solidFill>
                  <a:srgbClr val="1E1A6D"/>
                </a:solidFill>
                <a:latin typeface="Libre Franklin Bold Bold"/>
              </a:rPr>
              <a:t>Telecommunications </a:t>
            </a:r>
          </a:p>
          <a:p>
            <a:pPr algn="ctr">
              <a:lnSpc>
                <a:spcPts val="3823"/>
              </a:lnSpc>
              <a:spcBef>
                <a:spcPct val="0"/>
              </a:spcBef>
            </a:pPr>
            <a:r>
              <a:rPr lang="en-US" sz="2730" dirty="0" smtClean="0">
                <a:solidFill>
                  <a:srgbClr val="1E1A6D"/>
                </a:solidFill>
                <a:latin typeface="Libre Franklin Bold Bold"/>
              </a:rPr>
              <a:t>Strategies for </a:t>
            </a:r>
            <a:r>
              <a:rPr lang="en-US" sz="2730" dirty="0">
                <a:solidFill>
                  <a:srgbClr val="1E1A6D"/>
                </a:solidFill>
                <a:latin typeface="Libre Franklin Bold Bold"/>
              </a:rPr>
              <a:t>2020 and Beyond</a:t>
            </a:r>
          </a:p>
          <a:p>
            <a:pPr algn="ctr">
              <a:lnSpc>
                <a:spcPts val="3823"/>
              </a:lnSpc>
              <a:spcBef>
                <a:spcPct val="0"/>
              </a:spcBef>
            </a:pPr>
            <a:endParaRPr lang="en-US" sz="2730" dirty="0">
              <a:solidFill>
                <a:srgbClr val="1E1A6D"/>
              </a:solidFill>
              <a:latin typeface="Libre Franklin Bold Bold"/>
            </a:endParaRP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8151800" y="176805"/>
            <a:ext cx="1435084" cy="1625995"/>
            <a:chOff x="0" y="0"/>
            <a:chExt cx="1913446" cy="216799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23467" y="414561"/>
              <a:ext cx="277361" cy="175343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t="58836"/>
            <a:stretch>
              <a:fillRect/>
            </a:stretch>
          </p:blipFill>
          <p:spPr>
            <a:xfrm rot="-10800000">
              <a:off x="1690620" y="1582335"/>
              <a:ext cx="222826" cy="57986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10800000">
              <a:off x="0" y="0"/>
              <a:ext cx="342937" cy="2167993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38509"/>
            <a:stretch>
              <a:fillRect/>
            </a:stretch>
          </p:blipFill>
          <p:spPr>
            <a:xfrm>
              <a:off x="1161735" y="1083997"/>
              <a:ext cx="277361" cy="10782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4718579" y="5507140"/>
            <a:ext cx="1435084" cy="1625995"/>
            <a:chOff x="0" y="0"/>
            <a:chExt cx="1913446" cy="2167993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23467" y="414561"/>
              <a:ext cx="277361" cy="1753432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/>
            <a:srcRect t="58836"/>
            <a:stretch>
              <a:fillRect/>
            </a:stretch>
          </p:blipFill>
          <p:spPr>
            <a:xfrm rot="-10800000">
              <a:off x="1690620" y="1582335"/>
              <a:ext cx="222826" cy="579861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10800000">
              <a:off x="0" y="0"/>
              <a:ext cx="342937" cy="2167993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 t="38509"/>
            <a:stretch>
              <a:fillRect/>
            </a:stretch>
          </p:blipFill>
          <p:spPr>
            <a:xfrm>
              <a:off x="1161735" y="1083997"/>
              <a:ext cx="277361" cy="10782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440998" y="5565211"/>
            <a:ext cx="4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By Shantell Richardson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12500" b="1249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42956"/>
          <a:stretch>
            <a:fillRect/>
          </a:stretch>
        </p:blipFill>
        <p:spPr>
          <a:xfrm rot="-5400000">
            <a:off x="1851104" y="-1006182"/>
            <a:ext cx="6035991" cy="9433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-1001705" y="916105"/>
            <a:ext cx="3402700" cy="340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0205" y="40730"/>
            <a:ext cx="2838691" cy="130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7"/>
              </a:lnSpc>
            </a:pPr>
            <a:r>
              <a:rPr lang="en-US" sz="4281" dirty="0">
                <a:solidFill>
                  <a:srgbClr val="FFFFFF"/>
                </a:solidFill>
                <a:latin typeface="Libre Franklin Bold"/>
              </a:rPr>
              <a:t>It's Just a Pole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9508" y="1509453"/>
            <a:ext cx="2279698" cy="4534178"/>
            <a:chOff x="0" y="0"/>
            <a:chExt cx="6299595" cy="1252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9595" cy="12529505"/>
            </a:xfrm>
            <a:custGeom>
              <a:avLst/>
              <a:gdLst/>
              <a:ahLst/>
              <a:cxnLst/>
              <a:rect l="l" t="t" r="r" b="b"/>
              <a:pathLst>
                <a:path w="6299595" h="12529505">
                  <a:moveTo>
                    <a:pt x="0" y="0"/>
                  </a:moveTo>
                  <a:lnTo>
                    <a:pt x="0" y="12529505"/>
                  </a:lnTo>
                  <a:lnTo>
                    <a:pt x="6299595" y="12529505"/>
                  </a:lnTo>
                  <a:lnTo>
                    <a:pt x="6299595" y="0"/>
                  </a:lnTo>
                  <a:lnTo>
                    <a:pt x="0" y="0"/>
                  </a:lnTo>
                  <a:close/>
                  <a:moveTo>
                    <a:pt x="6238635" y="12468544"/>
                  </a:moveTo>
                  <a:lnTo>
                    <a:pt x="59690" y="12468544"/>
                  </a:lnTo>
                  <a:lnTo>
                    <a:pt x="59690" y="59690"/>
                  </a:lnTo>
                  <a:lnTo>
                    <a:pt x="6238635" y="59690"/>
                  </a:lnTo>
                  <a:lnTo>
                    <a:pt x="6238635" y="12468544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225404" y="1493159"/>
            <a:ext cx="2279698" cy="4522675"/>
            <a:chOff x="0" y="0"/>
            <a:chExt cx="6299595" cy="68661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99595" cy="6866148"/>
            </a:xfrm>
            <a:custGeom>
              <a:avLst/>
              <a:gdLst/>
              <a:ahLst/>
              <a:cxnLst/>
              <a:rect l="l" t="t" r="r" b="b"/>
              <a:pathLst>
                <a:path w="6299595" h="6866148">
                  <a:moveTo>
                    <a:pt x="0" y="0"/>
                  </a:moveTo>
                  <a:lnTo>
                    <a:pt x="0" y="6866148"/>
                  </a:lnTo>
                  <a:lnTo>
                    <a:pt x="6299595" y="6866148"/>
                  </a:lnTo>
                  <a:lnTo>
                    <a:pt x="6299595" y="0"/>
                  </a:lnTo>
                  <a:lnTo>
                    <a:pt x="0" y="0"/>
                  </a:lnTo>
                  <a:close/>
                  <a:moveTo>
                    <a:pt x="6238635" y="6805188"/>
                  </a:moveTo>
                  <a:lnTo>
                    <a:pt x="59690" y="6805188"/>
                  </a:lnTo>
                  <a:lnTo>
                    <a:pt x="59690" y="59690"/>
                  </a:lnTo>
                  <a:lnTo>
                    <a:pt x="6238635" y="59690"/>
                  </a:lnTo>
                  <a:lnTo>
                    <a:pt x="6238635" y="6805188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04102" y="1584373"/>
            <a:ext cx="2144613" cy="2703983"/>
            <a:chOff x="-623162" y="-38097"/>
            <a:chExt cx="2859484" cy="3605312"/>
          </a:xfrm>
        </p:grpSpPr>
        <p:sp>
          <p:nvSpPr>
            <p:cNvPr id="10" name="TextBox 10"/>
            <p:cNvSpPr txBox="1"/>
            <p:nvPr/>
          </p:nvSpPr>
          <p:spPr>
            <a:xfrm>
              <a:off x="-623162" y="831422"/>
              <a:ext cx="2852993" cy="2735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499" dirty="0" smtClean="0">
                  <a:solidFill>
                    <a:srgbClr val="000000"/>
                  </a:solidFill>
                  <a:latin typeface="Libre Franklin Light Bold"/>
                </a:rPr>
                <a:t>These poles sites are key </a:t>
              </a:r>
              <a:r>
                <a:rPr lang="en-US" sz="1499" dirty="0">
                  <a:solidFill>
                    <a:srgbClr val="000000"/>
                  </a:solidFill>
                  <a:latin typeface="Libre Franklin Light Bold"/>
                </a:rPr>
                <a:t>players in enabling 5G </a:t>
              </a:r>
              <a:r>
                <a:rPr lang="en-US" sz="1499" dirty="0" smtClean="0">
                  <a:solidFill>
                    <a:srgbClr val="000000"/>
                  </a:solidFill>
                  <a:latin typeface="Libre Franklin Light Bold"/>
                </a:rPr>
                <a:t>low-power </a:t>
              </a:r>
              <a:r>
                <a:rPr lang="en-US" sz="1499" dirty="0">
                  <a:solidFill>
                    <a:srgbClr val="000000"/>
                  </a:solidFill>
                  <a:latin typeface="Libre Franklin Light Bold"/>
                </a:rPr>
                <a:t>antennas known as small cells and DAS (distributed antenna systems). </a:t>
              </a:r>
            </a:p>
            <a:p>
              <a:pPr>
                <a:lnSpc>
                  <a:spcPts val="2249"/>
                </a:lnSpc>
              </a:pPr>
              <a:endParaRPr lang="en-US" sz="1499" dirty="0">
                <a:solidFill>
                  <a:srgbClr val="000000"/>
                </a:solidFill>
                <a:latin typeface="Libre Franklin Light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616671" y="-38097"/>
              <a:ext cx="2852993" cy="815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Libre Franklin Medium Bold"/>
                </a:rPr>
                <a:t>SMALL BUT MIGHTY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41452" y="-285750"/>
            <a:ext cx="2875303" cy="989431"/>
            <a:chOff x="0" y="0"/>
            <a:chExt cx="3833737" cy="131924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137715" cy="870615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3696021" y="0"/>
              <a:ext cx="137715" cy="870615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48470"/>
            <a:stretch>
              <a:fillRect/>
            </a:stretch>
          </p:blipFill>
          <p:spPr>
            <a:xfrm rot="-10800000">
              <a:off x="1848011" y="870615"/>
              <a:ext cx="137715" cy="448627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241452" y="6582417"/>
            <a:ext cx="2875303" cy="989431"/>
            <a:chOff x="0" y="0"/>
            <a:chExt cx="3833737" cy="131924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696021" y="448627"/>
              <a:ext cx="137715" cy="87061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448627"/>
              <a:ext cx="137715" cy="870615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/>
            <a:srcRect t="48470"/>
            <a:stretch>
              <a:fillRect/>
            </a:stretch>
          </p:blipFill>
          <p:spPr>
            <a:xfrm>
              <a:off x="1848011" y="0"/>
              <a:ext cx="137715" cy="44862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r="87655"/>
          <a:stretch>
            <a:fillRect/>
          </a:stretch>
        </p:blipFill>
        <p:spPr>
          <a:xfrm rot="-5400000">
            <a:off x="2090657" y="6202705"/>
            <a:ext cx="166716" cy="125597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rcRect r="87655"/>
          <a:stretch>
            <a:fillRect/>
          </a:stretch>
        </p:blipFill>
        <p:spPr>
          <a:xfrm rot="-5400000">
            <a:off x="1115388" y="760302"/>
            <a:ext cx="166716" cy="1255975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406884" y="3970324"/>
            <a:ext cx="2604334" cy="1799386"/>
            <a:chOff x="-619452" y="-38100"/>
            <a:chExt cx="3472445" cy="2399182"/>
          </a:xfrm>
        </p:grpSpPr>
        <p:sp>
          <p:nvSpPr>
            <p:cNvPr id="23" name="TextBox 23"/>
            <p:cNvSpPr txBox="1"/>
            <p:nvPr/>
          </p:nvSpPr>
          <p:spPr>
            <a:xfrm>
              <a:off x="-619452" y="411829"/>
              <a:ext cx="2852993" cy="1949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499" dirty="0">
                  <a:latin typeface="Libre Franklin Light Bold"/>
                </a:rPr>
                <a:t>DAS systems allow them to support more than one service provider</a:t>
              </a:r>
            </a:p>
            <a:p>
              <a:pPr>
                <a:lnSpc>
                  <a:spcPts val="2249"/>
                </a:lnSpc>
              </a:pPr>
              <a:endParaRPr lang="en-US" sz="1499" dirty="0">
                <a:solidFill>
                  <a:srgbClr val="FFFFFF"/>
                </a:solidFill>
                <a:latin typeface="Libre Franklin Light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852993" cy="396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85769" y="1509453"/>
            <a:ext cx="2337280" cy="657721"/>
            <a:chOff x="-186604" y="-38553"/>
            <a:chExt cx="3116373" cy="785045"/>
          </a:xfrm>
        </p:grpSpPr>
        <p:sp>
          <p:nvSpPr>
            <p:cNvPr id="26" name="TextBox 26"/>
            <p:cNvSpPr txBox="1"/>
            <p:nvPr/>
          </p:nvSpPr>
          <p:spPr>
            <a:xfrm>
              <a:off x="-186604" y="389042"/>
              <a:ext cx="2976846" cy="3574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61925" lvl="1">
                <a:lnSpc>
                  <a:spcPts val="2250"/>
                </a:lnSpc>
              </a:pPr>
              <a:endParaRPr lang="en-US" sz="1500" dirty="0">
                <a:solidFill>
                  <a:srgbClr val="000000"/>
                </a:solidFill>
                <a:latin typeface="Libre Franklin Light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776" y="-38553"/>
              <a:ext cx="2852993" cy="396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Libre Franklin Medium Bold"/>
                </a:rPr>
                <a:t>CELL </a:t>
              </a:r>
              <a:r>
                <a:rPr lang="en-US" sz="1800" dirty="0" smtClean="0">
                  <a:solidFill>
                    <a:srgbClr val="FFFFFF"/>
                  </a:solidFill>
                  <a:latin typeface="Libre Franklin Medium Bold"/>
                </a:rPr>
                <a:t>LOCATION</a:t>
              </a:r>
              <a:endParaRPr lang="en-US" sz="1800" dirty="0">
                <a:solidFill>
                  <a:srgbClr val="FFFFFF"/>
                </a:solidFill>
                <a:latin typeface="Libre Franklin Medium Bold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313337" y="2193352"/>
            <a:ext cx="1892817" cy="299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4825" lvl="1" indent="-342900">
              <a:lnSpc>
                <a:spcPts val="225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Libre Franklin Light Bold"/>
              </a:rPr>
              <a:t>Population Density</a:t>
            </a:r>
            <a:br>
              <a:rPr lang="en-US" sz="1400" dirty="0">
                <a:solidFill>
                  <a:srgbClr val="000000"/>
                </a:solidFill>
                <a:latin typeface="Libre Franklin Light Bold"/>
              </a:rPr>
            </a:br>
            <a:endParaRPr lang="en-US" sz="1400" dirty="0">
              <a:solidFill>
                <a:srgbClr val="000000"/>
              </a:solidFill>
              <a:latin typeface="Libre Franklin Light Bold"/>
            </a:endParaRPr>
          </a:p>
          <a:p>
            <a:pPr marL="504825" lvl="1" indent="-342900">
              <a:lnSpc>
                <a:spcPts val="225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Libre Franklin Light Bold"/>
              </a:rPr>
              <a:t>Proximity to Fiber Optic Lines</a:t>
            </a:r>
            <a:br>
              <a:rPr lang="en-US" sz="1400" dirty="0">
                <a:solidFill>
                  <a:srgbClr val="000000"/>
                </a:solidFill>
                <a:latin typeface="Libre Franklin Light Bold"/>
              </a:rPr>
            </a:br>
            <a:endParaRPr lang="en-US" sz="1400" dirty="0">
              <a:solidFill>
                <a:srgbClr val="000000"/>
              </a:solidFill>
              <a:latin typeface="Libre Franklin Light Bold"/>
            </a:endParaRPr>
          </a:p>
          <a:p>
            <a:pPr marL="504825" lvl="1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Libre Franklin Light Bold"/>
              </a:rPr>
              <a:t>Height and Line of Sight</a:t>
            </a:r>
          </a:p>
          <a:p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6135960" y="1610431"/>
            <a:ext cx="3133418" cy="4713539"/>
            <a:chOff x="6135960" y="1610431"/>
            <a:chExt cx="3133418" cy="4713539"/>
          </a:xfrm>
        </p:grpSpPr>
        <p:pic>
          <p:nvPicPr>
            <p:cNvPr id="1026" name="Picture 2" descr="https://scontent-lga3-2.xx.fbcdn.net/v/t1.0-9/223596_1029806899545_2507_n.jpg?_nc_cat=106&amp;_nc_sid=2c4854&amp;_nc_ohc=HGCEII4QW3UAX_1Wx4d&amp;_nc_ht=scontent-lga3-2.xx&amp;oh=f392d0fce9242b3496ede2f26b1ae79a&amp;oe=5F95A04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28" b="89892" l="9972" r="958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5396">
              <a:off x="6315474" y="1610431"/>
              <a:ext cx="1832687" cy="28124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  <a:extLst/>
          </p:spPr>
        </p:pic>
        <p:sp>
          <p:nvSpPr>
            <p:cNvPr id="29" name="TextBox 28"/>
            <p:cNvSpPr txBox="1"/>
            <p:nvPr/>
          </p:nvSpPr>
          <p:spPr>
            <a:xfrm>
              <a:off x="6135960" y="3692480"/>
              <a:ext cx="3133418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latin typeface="Libre Franklin Light Bold" panose="020B0604020202020204" charset="0"/>
                </a:rPr>
                <a:t>Ramsay </a:t>
              </a:r>
              <a:r>
                <a:rPr lang="en-US" sz="1500" b="1" dirty="0" smtClean="0">
                  <a:latin typeface="Libre Franklin Light Bold" panose="020B0604020202020204" charset="0"/>
                </a:rPr>
                <a:t>Richardson</a:t>
              </a:r>
              <a:endParaRPr lang="en-US" sz="1500" dirty="0" smtClean="0">
                <a:latin typeface="Libre Franklin Light Bold" panose="020B0604020202020204" charset="0"/>
              </a:endParaRPr>
            </a:p>
            <a:p>
              <a:r>
                <a:rPr lang="en-US" sz="1500" i="1" dirty="0" smtClean="0">
                  <a:latin typeface="Libre Franklin Light Bold" panose="020B0604020202020204" charset="0"/>
                </a:rPr>
                <a:t>Project Manager</a:t>
              </a:r>
            </a:p>
            <a:p>
              <a:r>
                <a:rPr lang="en-US" sz="1500" i="1" dirty="0" smtClean="0">
                  <a:latin typeface="Libre Franklin Light Bold" panose="020B0604020202020204" charset="0"/>
                </a:rPr>
                <a:t>Synergy Technologies</a:t>
              </a:r>
            </a:p>
            <a:p>
              <a:endParaRPr lang="en-US" sz="1500" dirty="0">
                <a:latin typeface="Libre Franklin Light Bold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Libre Franklin Light Bold" panose="020B0604020202020204" charset="0"/>
                </a:rPr>
                <a:t>15+ years experience managing telecommunications construction projects for major carriers as well as key mobile telecommunications franchises.</a:t>
              </a:r>
              <a:endParaRPr lang="en-US" sz="1500" dirty="0">
                <a:latin typeface="Libre Franklin Light Bold" panose="020B0604020202020204" charset="0"/>
              </a:endParaRPr>
            </a:p>
          </p:txBody>
        </p:sp>
      </p:grpSp>
      <p:pic>
        <p:nvPicPr>
          <p:cNvPr id="1028" name="Picture 4" descr="Pushback against superfast 5G wireless spreads to at least 7 Pacific  Northwest cities | KLCC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54" y="1444886"/>
            <a:ext cx="6505445" cy="487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8589" y="369151"/>
            <a:ext cx="2028891" cy="1957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94941" y="5891032"/>
            <a:ext cx="1350510" cy="1255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63768" y="5728559"/>
            <a:ext cx="442658" cy="158092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8326" y="4728168"/>
            <a:ext cx="3579655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8"/>
              </a:lnSpc>
            </a:pPr>
            <a:r>
              <a:rPr lang="en-US" sz="1400" dirty="0">
                <a:solidFill>
                  <a:srgbClr val="000000"/>
                </a:solidFill>
                <a:latin typeface="Open Sans Bold"/>
              </a:rPr>
              <a:t>Locations of street </a:t>
            </a:r>
            <a:r>
              <a:rPr lang="en-US" sz="1400" dirty="0" smtClean="0">
                <a:solidFill>
                  <a:srgbClr val="000000"/>
                </a:solidFill>
                <a:latin typeface="Open Sans Bold"/>
              </a:rPr>
              <a:t>lights, </a:t>
            </a:r>
            <a:r>
              <a:rPr lang="en-US" sz="1400" dirty="0">
                <a:solidFill>
                  <a:srgbClr val="000000"/>
                </a:solidFill>
                <a:latin typeface="Open Sans Bold"/>
              </a:rPr>
              <a:t>traffic </a:t>
            </a:r>
            <a:r>
              <a:rPr lang="en-US" sz="1400" dirty="0" smtClean="0">
                <a:solidFill>
                  <a:srgbClr val="000000"/>
                </a:solidFill>
                <a:latin typeface="Open Sans Bold"/>
              </a:rPr>
              <a:t>lights </a:t>
            </a:r>
            <a:r>
              <a:rPr lang="en-US" sz="1400" dirty="0">
                <a:solidFill>
                  <a:srgbClr val="000000"/>
                </a:solidFill>
                <a:latin typeface="Open Sans Bold"/>
              </a:rPr>
              <a:t>and utility poles </a:t>
            </a:r>
            <a:r>
              <a:rPr lang="en-US" sz="1400" dirty="0">
                <a:solidFill>
                  <a:srgbClr val="000000"/>
                </a:solidFill>
                <a:latin typeface="Open Sans"/>
              </a:rPr>
              <a:t>authorized by the NYC Dept. of Information Technology and Telecommunications for the installation of mobile telecommunications equipment.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20" y="982699"/>
            <a:ext cx="3278863" cy="73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Oswald"/>
              </a:rPr>
              <a:t> The Dataset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618" y="4303164"/>
            <a:ext cx="1653333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dirty="0">
                <a:solidFill>
                  <a:srgbClr val="D799C4"/>
                </a:solidFill>
                <a:latin typeface="Oswald Bold"/>
              </a:rPr>
              <a:t>9,282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587889" y="3963382"/>
            <a:ext cx="1015664" cy="101566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209597" y="1998482"/>
            <a:ext cx="2160831" cy="1606931"/>
            <a:chOff x="0" y="-265347"/>
            <a:chExt cx="2881108" cy="2142575"/>
          </a:xfrm>
        </p:grpSpPr>
        <p:sp>
          <p:nvSpPr>
            <p:cNvPr id="10" name="TextBox 10"/>
            <p:cNvSpPr txBox="1"/>
            <p:nvPr/>
          </p:nvSpPr>
          <p:spPr>
            <a:xfrm>
              <a:off x="116138" y="237022"/>
              <a:ext cx="1570925" cy="767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D799C4"/>
                  </a:solidFill>
                  <a:latin typeface="Oswald Bold"/>
                </a:rPr>
                <a:t>198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0" y="-265347"/>
              <a:ext cx="1004737" cy="100473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57845" y="1077213"/>
              <a:ext cx="2523263" cy="800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8"/>
                </a:lnSpc>
              </a:pPr>
              <a:r>
                <a:rPr lang="en-US" sz="1400" dirty="0">
                  <a:solidFill>
                    <a:srgbClr val="000000"/>
                  </a:solidFill>
                  <a:latin typeface="Open Sans Bold"/>
                </a:rPr>
                <a:t>Neighborhoods </a:t>
              </a:r>
            </a:p>
            <a:p>
              <a:pPr>
                <a:lnSpc>
                  <a:spcPts val="2618"/>
                </a:lnSpc>
              </a:pPr>
              <a:r>
                <a:rPr lang="en-US" sz="1400" dirty="0">
                  <a:solidFill>
                    <a:srgbClr val="000000"/>
                  </a:solidFill>
                  <a:latin typeface="Open Sans"/>
                </a:rPr>
                <a:t>across </a:t>
              </a:r>
              <a:r>
                <a:rPr lang="en-US" sz="1400" dirty="0" smtClean="0">
                  <a:solidFill>
                    <a:srgbClr val="000000"/>
                  </a:solidFill>
                  <a:latin typeface="Open Sans"/>
                </a:rPr>
                <a:t>the </a:t>
              </a:r>
              <a:r>
                <a:rPr lang="en-US" sz="1400" dirty="0">
                  <a:solidFill>
                    <a:srgbClr val="000000"/>
                  </a:solidFill>
                  <a:latin typeface="Open Sans"/>
                </a:rPr>
                <a:t>5 boroughs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941356" y="252718"/>
            <a:ext cx="2314414" cy="2185867"/>
            <a:chOff x="6941356" y="252718"/>
            <a:chExt cx="2314414" cy="2185867"/>
          </a:xfrm>
        </p:grpSpPr>
        <p:sp>
          <p:nvSpPr>
            <p:cNvPr id="14" name="TextBox 14"/>
            <p:cNvSpPr txBox="1"/>
            <p:nvPr/>
          </p:nvSpPr>
          <p:spPr>
            <a:xfrm>
              <a:off x="6941356" y="512426"/>
              <a:ext cx="1196380" cy="592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4"/>
                </a:lnSpc>
              </a:pPr>
              <a:r>
                <a:rPr lang="en-US" sz="4264">
                  <a:solidFill>
                    <a:srgbClr val="D799C4"/>
                  </a:solidFill>
                  <a:latin typeface="Oswald Bold"/>
                </a:rPr>
                <a:t>4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7134802" y="252718"/>
              <a:ext cx="652975" cy="652977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7334112" y="1158430"/>
              <a:ext cx="1921658" cy="1280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8"/>
                </a:lnSpc>
              </a:pPr>
              <a:r>
                <a:rPr lang="en-US" sz="1421" dirty="0">
                  <a:solidFill>
                    <a:srgbClr val="000000"/>
                  </a:solidFill>
                  <a:latin typeface="Open Sans Bold"/>
                </a:rPr>
                <a:t>Franchises</a:t>
              </a:r>
            </a:p>
            <a:p>
              <a:pPr>
                <a:lnSpc>
                  <a:spcPts val="2658"/>
                </a:lnSpc>
              </a:pPr>
              <a:r>
                <a:rPr lang="en-US" sz="1421" dirty="0">
                  <a:solidFill>
                    <a:srgbClr val="000000"/>
                  </a:solidFill>
                  <a:latin typeface="Open Sans"/>
                </a:rPr>
                <a:t>which lease pole space  to major mobile carriers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22666" y="36243"/>
            <a:ext cx="4883462" cy="4266921"/>
            <a:chOff x="4034203" y="63074"/>
            <a:chExt cx="4883462" cy="426692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/>
            <a:srcRect l="20923" t="7186" r="25622" b="12500"/>
            <a:stretch/>
          </p:blipFill>
          <p:spPr>
            <a:xfrm>
              <a:off x="4034203" y="63074"/>
              <a:ext cx="4883462" cy="426692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236909" y="106002"/>
              <a:ext cx="1278312" cy="5847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0ECEC"/>
                </a:gs>
              </a:gsLst>
              <a:lin ang="540000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Libre Franklin Light Bold" panose="020B0604020202020204" charset="0"/>
                </a:rPr>
                <a:t>Installed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Pole Locals</a:t>
              </a:r>
              <a:endParaRPr lang="en-US" sz="1600" b="1" dirty="0">
                <a:latin typeface="Libre Franklin Light Bold" panose="020B060402020202020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44737" y="-21684"/>
            <a:ext cx="4433104" cy="4324848"/>
            <a:chOff x="5410199" y="76200"/>
            <a:chExt cx="4092591" cy="3992650"/>
          </a:xfrm>
        </p:grpSpPr>
        <p:sp>
          <p:nvSpPr>
            <p:cNvPr id="18" name="Rectangle 17"/>
            <p:cNvSpPr/>
            <p:nvPr/>
          </p:nvSpPr>
          <p:spPr>
            <a:xfrm>
              <a:off x="5410199" y="76200"/>
              <a:ext cx="4092591" cy="3992650"/>
            </a:xfrm>
            <a:prstGeom prst="rect">
              <a:avLst/>
            </a:prstGeom>
            <a:blipFill dpi="0"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33000"/>
                        </a14:imgEffect>
                        <a14:imgEffect>
                          <a14:brightnessContrast contrast="4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9662" t="318" b="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66015" y="109647"/>
              <a:ext cx="1278312" cy="10772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0ECEC"/>
                </a:gs>
              </a:gsLst>
              <a:lin ang="540000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Libre Franklin Light Bold" panose="020B0604020202020204" charset="0"/>
                </a:rPr>
                <a:t>Approved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&amp;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Proposed 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Pole Locals</a:t>
              </a:r>
              <a:endParaRPr lang="en-US" sz="1600" b="1" dirty="0">
                <a:latin typeface="Libre Franklin Light Bold" panose="020B060402020202020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20923" t="12500" r="20923" b="12500"/>
          <a:stretch/>
        </p:blipFill>
        <p:spPr>
          <a:xfrm>
            <a:off x="4005865" y="49182"/>
            <a:ext cx="5671976" cy="4253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72222E-6 L 0.02458 0.44597 " pathEditMode="relative" rAng="0" ptsTypes="AA">
                                      <p:cBhvr>
                                        <p:cTn id="3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" y="2228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1389E-6 L -0.41666 -0.01107 " pathEditMode="relative" rAng="0" ptsTypes="AA">
                                      <p:cBhvr>
                                        <p:cTn id="33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-5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0"/>
            <a:ext cx="9144000" cy="997658"/>
          </a:xfrm>
          <a:prstGeom prst="rect">
            <a:avLst/>
          </a:prstGeom>
          <a:solidFill>
            <a:srgbClr val="C0CFE7"/>
          </a:solidFill>
          <a:ln>
            <a:solidFill>
              <a:srgbClr val="C2D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648" r="10687" b="11509"/>
          <a:stretch/>
        </p:blipFill>
        <p:spPr>
          <a:xfrm>
            <a:off x="0" y="903739"/>
            <a:ext cx="9753600" cy="6067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739"/>
            <a:ext cx="10134600" cy="60670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609600" y="903740"/>
            <a:ext cx="9289836" cy="5573260"/>
          </a:xfrm>
          <a:prstGeom prst="rect">
            <a:avLst/>
          </a:prstGeom>
          <a:blipFill dpi="0" rotWithShape="1">
            <a:blip r:embed="rId4">
              <a:alphaModFix amt="2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2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2237" t="-947" r="27154" b="85584"/>
          <a:stretch/>
        </p:blipFill>
        <p:spPr>
          <a:xfrm>
            <a:off x="2514600" y="1066800"/>
            <a:ext cx="4358644" cy="99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-51681"/>
            <a:ext cx="7109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Review of Current Franchise Market Strategy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Poles with equipment INSTALLED in relation to Neighborhood Pop Density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00800" y="981259"/>
            <a:ext cx="3352799" cy="54182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1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-7690" t="14812" r="-6944" b="2468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963"/>
          <a:stretch>
            <a:fillRect/>
          </a:stretch>
        </p:blipFill>
        <p:spPr>
          <a:xfrm rot="2010572">
            <a:off x="2368825" y="-1988451"/>
            <a:ext cx="4750230" cy="4514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3163" y="1700411"/>
            <a:ext cx="8290560" cy="4883269"/>
            <a:chOff x="0" y="0"/>
            <a:chExt cx="22909690" cy="134941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09690" cy="13494164"/>
            </a:xfrm>
            <a:custGeom>
              <a:avLst/>
              <a:gdLst/>
              <a:ahLst/>
              <a:cxnLst/>
              <a:rect l="l" t="t" r="r" b="b"/>
              <a:pathLst>
                <a:path w="22909690" h="13494164">
                  <a:moveTo>
                    <a:pt x="0" y="0"/>
                  </a:moveTo>
                  <a:lnTo>
                    <a:pt x="0" y="13494164"/>
                  </a:lnTo>
                  <a:lnTo>
                    <a:pt x="22909690" y="13494164"/>
                  </a:lnTo>
                  <a:lnTo>
                    <a:pt x="22909690" y="0"/>
                  </a:lnTo>
                  <a:lnTo>
                    <a:pt x="0" y="0"/>
                  </a:lnTo>
                  <a:close/>
                  <a:moveTo>
                    <a:pt x="22848731" y="13433203"/>
                  </a:moveTo>
                  <a:lnTo>
                    <a:pt x="59690" y="13433203"/>
                  </a:lnTo>
                  <a:lnTo>
                    <a:pt x="59690" y="59690"/>
                  </a:lnTo>
                  <a:lnTo>
                    <a:pt x="22848731" y="59690"/>
                  </a:lnTo>
                  <a:lnTo>
                    <a:pt x="22848731" y="13433203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13835" y="2534719"/>
            <a:ext cx="2233523" cy="2441821"/>
            <a:chOff x="0" y="-38100"/>
            <a:chExt cx="2978031" cy="3255761"/>
          </a:xfrm>
        </p:grpSpPr>
        <p:sp>
          <p:nvSpPr>
            <p:cNvPr id="6" name="TextBox 6"/>
            <p:cNvSpPr txBox="1"/>
            <p:nvPr/>
          </p:nvSpPr>
          <p:spPr>
            <a:xfrm>
              <a:off x="0" y="688935"/>
              <a:ext cx="2978031" cy="2528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9"/>
                </a:lnSpc>
              </a:pPr>
              <a:r>
                <a:rPr lang="en-US" sz="1699" dirty="0">
                  <a:solidFill>
                    <a:srgbClr val="000000"/>
                  </a:solidFill>
                  <a:latin typeface="Libre Franklin Light Bold"/>
                </a:rPr>
                <a:t>This </a:t>
              </a:r>
              <a:r>
                <a:rPr lang="en-US" sz="1699" dirty="0" smtClean="0">
                  <a:solidFill>
                    <a:srgbClr val="000000"/>
                  </a:solidFill>
                  <a:latin typeface="Libre Franklin Light Bold"/>
                </a:rPr>
                <a:t>epidemic </a:t>
              </a:r>
              <a:r>
                <a:rPr lang="en-US" sz="1699" dirty="0">
                  <a:solidFill>
                    <a:srgbClr val="000000"/>
                  </a:solidFill>
                  <a:latin typeface="Libre Franklin Light Bold"/>
                </a:rPr>
                <a:t>has forced individuals and companies alike to restructure pathways to success pertaining to every facet of life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78031" cy="444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5"/>
                </a:lnSpc>
                <a:spcBef>
                  <a:spcPct val="0"/>
                </a:spcBef>
              </a:pPr>
              <a:r>
                <a:rPr lang="en-US" sz="2039">
                  <a:solidFill>
                    <a:srgbClr val="FFFFFF"/>
                  </a:solidFill>
                  <a:latin typeface="Libre Franklin Medium Bold"/>
                </a:rPr>
                <a:t>COVID ARRIVED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04615" y="653988"/>
            <a:ext cx="6165846" cy="73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Libre Franklin Bold Italics"/>
              </a:rPr>
              <a:t>THE SHIFT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269489" y="3793936"/>
            <a:ext cx="3508222" cy="2217357"/>
            <a:chOff x="0" y="0"/>
            <a:chExt cx="4677629" cy="295647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12107"/>
              <a:ext cx="4677629" cy="1944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Libre Franklin Light Bold"/>
                </a:rPr>
                <a:t>phones, laptops = the new workplace</a:t>
              </a:r>
            </a:p>
            <a:p>
              <a:pPr algn="ct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Libre Franklin Light Bold"/>
                </a:rPr>
                <a:t> allowing us the freedom to work remotely.  With dropped calls and spotty reception, the strain on these resources shows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677629" cy="8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Libre Franklin Medium Bold"/>
                </a:rPr>
                <a:t>INCREASED DEPENDENCY ON OUR DEVICES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50895" y="2563294"/>
            <a:ext cx="1971185" cy="2461284"/>
            <a:chOff x="0" y="0"/>
            <a:chExt cx="2628247" cy="328171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40841"/>
              <a:ext cx="2628247" cy="1840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1500">
                  <a:solidFill>
                    <a:srgbClr val="000000"/>
                  </a:solidFill>
                  <a:latin typeface="Libre Franklin Light Bold"/>
                </a:rPr>
                <a:t>Meet the people where they are. </a:t>
              </a:r>
            </a:p>
            <a:p>
              <a:pPr algn="ctr">
                <a:lnSpc>
                  <a:spcPts val="2250"/>
                </a:lnSpc>
              </a:pPr>
              <a:r>
                <a:rPr lang="en-US" sz="1500">
                  <a:solidFill>
                    <a:srgbClr val="000000"/>
                  </a:solidFill>
                  <a:latin typeface="Libre Franklin Light Bold"/>
                </a:rPr>
                <a:t>We must pivot to amplify the service to residential clusters.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28247" cy="1234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Libre Franklin Medium Bold"/>
                </a:rPr>
                <a:t>HOW DO WE MEET THIS CHALLENGE?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 rot="-5400000">
            <a:off x="8493615" y="109358"/>
            <a:ext cx="166716" cy="125597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 rot="-5400000">
            <a:off x="1093269" y="109358"/>
            <a:ext cx="166716" cy="12559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 t="58836"/>
          <a:stretch>
            <a:fillRect/>
          </a:stretch>
        </p:blipFill>
        <p:spPr>
          <a:xfrm>
            <a:off x="2285817" y="602954"/>
            <a:ext cx="103287" cy="26878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 t="58836"/>
          <a:stretch>
            <a:fillRect/>
          </a:stretch>
        </p:blipFill>
        <p:spPr>
          <a:xfrm>
            <a:off x="7364496" y="602954"/>
            <a:ext cx="103287" cy="26878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 t="58836"/>
          <a:stretch>
            <a:fillRect/>
          </a:stretch>
        </p:blipFill>
        <p:spPr>
          <a:xfrm rot="-10800000">
            <a:off x="4825157" y="0"/>
            <a:ext cx="103287" cy="26878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rcRect b="50738"/>
          <a:stretch>
            <a:fillRect/>
          </a:stretch>
        </p:blipFill>
        <p:spPr>
          <a:xfrm rot="-1707894">
            <a:off x="-1069225" y="1926279"/>
            <a:ext cx="2436246" cy="646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>
            <a:off x="4930650" y="0"/>
            <a:ext cx="37790" cy="7315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63182" y="213434"/>
            <a:ext cx="8860103" cy="4963946"/>
            <a:chOff x="403616" y="212821"/>
            <a:chExt cx="8860103" cy="496394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616" y="212821"/>
              <a:ext cx="8860103" cy="4963946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6870622" y="1180173"/>
              <a:ext cx="238103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Manhattan</a:t>
              </a:r>
              <a:endPara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54173" y="1676400"/>
            <a:ext cx="2028891" cy="1957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82200" y="22781"/>
            <a:ext cx="1350510" cy="1255975"/>
          </a:xfrm>
          <a:prstGeom prst="rect">
            <a:avLst/>
          </a:prstGeom>
        </p:spPr>
      </p:pic>
      <p:grpSp>
        <p:nvGrpSpPr>
          <p:cNvPr id="7" name="Group 8"/>
          <p:cNvGrpSpPr/>
          <p:nvPr/>
        </p:nvGrpSpPr>
        <p:grpSpPr>
          <a:xfrm>
            <a:off x="10102294" y="1817879"/>
            <a:ext cx="1478265" cy="1674919"/>
            <a:chOff x="0" y="0"/>
            <a:chExt cx="1971019" cy="2233226"/>
          </a:xfrm>
        </p:grpSpPr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42227" y="427035"/>
              <a:ext cx="285707" cy="1806191"/>
            </a:xfrm>
            <a:prstGeom prst="rect">
              <a:avLst/>
            </a:prstGeom>
          </p:spPr>
        </p:pic>
        <p:pic>
          <p:nvPicPr>
            <p:cNvPr id="9" name="Picture 10"/>
            <p:cNvPicPr>
              <a:picLocks noChangeAspect="1"/>
            </p:cNvPicPr>
            <p:nvPr/>
          </p:nvPicPr>
          <p:blipFill>
            <a:blip r:embed="rId6"/>
            <a:srcRect t="58836"/>
            <a:stretch>
              <a:fillRect/>
            </a:stretch>
          </p:blipFill>
          <p:spPr>
            <a:xfrm rot="-10800000">
              <a:off x="1741489" y="1629946"/>
              <a:ext cx="229530" cy="597308"/>
            </a:xfrm>
            <a:prstGeom prst="rect">
              <a:avLst/>
            </a:prstGeom>
          </p:spPr>
        </p:pic>
        <p:pic>
          <p:nvPicPr>
            <p:cNvPr id="10" name="Picture 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353256" cy="2233226"/>
            </a:xfrm>
            <a:prstGeom prst="rect">
              <a:avLst/>
            </a:prstGeom>
          </p:spPr>
        </p:pic>
        <p:pic>
          <p:nvPicPr>
            <p:cNvPr id="11" name="Picture 12"/>
            <p:cNvPicPr>
              <a:picLocks noChangeAspect="1"/>
            </p:cNvPicPr>
            <p:nvPr/>
          </p:nvPicPr>
          <p:blipFill>
            <a:blip r:embed="rId7"/>
            <a:srcRect t="38509"/>
            <a:stretch>
              <a:fillRect/>
            </a:stretch>
          </p:blipFill>
          <p:spPr>
            <a:xfrm>
              <a:off x="1196690" y="1116613"/>
              <a:ext cx="285707" cy="1110642"/>
            </a:xfrm>
            <a:prstGeom prst="rect">
              <a:avLst/>
            </a:prstGeom>
          </p:spPr>
        </p:pic>
      </p:grpSp>
      <p:pic>
        <p:nvPicPr>
          <p:cNvPr id="12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093363" y="2027352"/>
            <a:ext cx="1350510" cy="1255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/>
          <a:srcRect l="14992" t="5542" r="30547" b="5787"/>
          <a:stretch/>
        </p:blipFill>
        <p:spPr>
          <a:xfrm>
            <a:off x="10093363" y="381000"/>
            <a:ext cx="7727109" cy="7292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/>
          <a:srcRect l="17668" t="6466" r="30398" b="6415"/>
          <a:stretch/>
        </p:blipFill>
        <p:spPr>
          <a:xfrm>
            <a:off x="10355065" y="695126"/>
            <a:ext cx="6134444" cy="5964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/>
          <a:srcRect l="19594" t="7847" r="26627" b="5210"/>
          <a:stretch/>
        </p:blipFill>
        <p:spPr>
          <a:xfrm>
            <a:off x="10740101" y="1822591"/>
            <a:ext cx="5486400" cy="5715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61614" y="1134443"/>
            <a:ext cx="43438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Boroughs that follow the residential cluster model: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Queens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Staten </a:t>
            </a:r>
            <a:r>
              <a:rPr lang="en-US" dirty="0"/>
              <a:t>Island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43308" y="1150189"/>
            <a:ext cx="3610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Boroughs that must </a:t>
            </a:r>
            <a:r>
              <a:rPr lang="en-US" dirty="0"/>
              <a:t>pivot to serve residential </a:t>
            </a:r>
            <a:r>
              <a:rPr lang="en-US" dirty="0" smtClean="0"/>
              <a:t>areas: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Brooklyn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Bronx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9337" y="212821"/>
            <a:ext cx="8860103" cy="4963946"/>
            <a:chOff x="405626" y="228600"/>
            <a:chExt cx="8860103" cy="4963946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5626" y="228600"/>
              <a:ext cx="8860103" cy="4963946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7050780" y="1623752"/>
              <a:ext cx="1950342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Brooklyn</a:t>
              </a:r>
              <a:endPara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6741" y="221397"/>
            <a:ext cx="8829488" cy="4946793"/>
            <a:chOff x="420933" y="228600"/>
            <a:chExt cx="8829488" cy="494679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0933" y="228600"/>
              <a:ext cx="8829488" cy="4946793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758520" y="1302105"/>
              <a:ext cx="217687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The Bronx</a:t>
              </a:r>
              <a:endPara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76173" y="211070"/>
            <a:ext cx="8863229" cy="4965697"/>
            <a:chOff x="385072" y="209696"/>
            <a:chExt cx="8863229" cy="496569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5072" y="209696"/>
              <a:ext cx="8863229" cy="4965697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6137549" y="1307586"/>
              <a:ext cx="275107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Staten Island</a:t>
              </a:r>
              <a:endPara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83974" y="201618"/>
            <a:ext cx="8896968" cy="4984600"/>
            <a:chOff x="395349" y="218273"/>
            <a:chExt cx="8896968" cy="49846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5349" y="218273"/>
              <a:ext cx="8896968" cy="498460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7321331" y="1152693"/>
              <a:ext cx="168667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Queens</a:t>
              </a:r>
              <a:endPara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042246" y="5222738"/>
            <a:ext cx="4230865" cy="1803229"/>
            <a:chOff x="5042246" y="5222738"/>
            <a:chExt cx="4230865" cy="1803229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6"/>
            <a:srcRect l="92532" t="12235" r="2115" b="78011"/>
            <a:stretch/>
          </p:blipFill>
          <p:spPr>
            <a:xfrm>
              <a:off x="6514989" y="5335727"/>
              <a:ext cx="581572" cy="593877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16"/>
            <a:srcRect l="25253" t="12091" r="70197" b="77468"/>
            <a:stretch/>
          </p:blipFill>
          <p:spPr>
            <a:xfrm>
              <a:off x="8674086" y="5339078"/>
              <a:ext cx="599025" cy="685401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7359569" y="5222738"/>
              <a:ext cx="15329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Wifi</a:t>
              </a:r>
              <a:r>
                <a:rPr lang="en-US" dirty="0"/>
                <a:t> signal = </a:t>
              </a:r>
              <a:r>
                <a:rPr lang="en-US" dirty="0" smtClean="0"/>
                <a:t>FUTURE </a:t>
              </a:r>
              <a:r>
                <a:rPr lang="en-US" dirty="0"/>
                <a:t>pole selection </a:t>
              </a:r>
              <a:r>
                <a:rPr lang="en-US" dirty="0" smtClean="0"/>
                <a:t>strategy (population clustered)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42246" y="5271641"/>
              <a:ext cx="15329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Dot = </a:t>
              </a:r>
              <a:br>
                <a:rPr lang="en-US" dirty="0" smtClean="0"/>
              </a:br>
              <a:r>
                <a:rPr lang="en-US" dirty="0" smtClean="0"/>
                <a:t>CURRENT </a:t>
              </a:r>
              <a:r>
                <a:rPr lang="en-US" dirty="0"/>
                <a:t>pole selection </a:t>
              </a:r>
              <a:r>
                <a:rPr lang="en-US" dirty="0" smtClean="0"/>
                <a:t>strategy (business clustered)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34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6944E-6 L -0.39892 0.504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54" y="251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792E-6 -2.56944E-6 L -0.28434 0.5067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25" y="253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1875E-6 -2.56944E-6 L 0.4222 0.5067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10" y="253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6944E-6 L 0.3086 0.4919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24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792E-6 -2.56944E-6 L 0.34115 0.2254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112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46825" y="90982"/>
            <a:ext cx="1350510" cy="125597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864208" y="501953"/>
            <a:ext cx="6942093" cy="6356047"/>
            <a:chOff x="-594538" y="539672"/>
            <a:chExt cx="6942093" cy="6356047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594538" y="539672"/>
              <a:ext cx="6586577" cy="635604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21804" t="654" r="25979" b="-1"/>
            <a:stretch/>
          </p:blipFill>
          <p:spPr>
            <a:xfrm>
              <a:off x="265361" y="843568"/>
              <a:ext cx="5444909" cy="580391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7555" y="2705827"/>
              <a:ext cx="3810000" cy="1011869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6963" t="3910" r="42499" b="840"/>
          <a:stretch/>
        </p:blipFill>
        <p:spPr>
          <a:xfrm>
            <a:off x="10668000" y="-457200"/>
            <a:ext cx="4483510" cy="7315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-50109"/>
            <a:ext cx="754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High Growth Neighborhoods </a:t>
            </a:r>
            <a:r>
              <a:rPr lang="en-US" dirty="0" smtClean="0"/>
              <a:t>identified as areas that increase in population by </a:t>
            </a:r>
          </a:p>
          <a:p>
            <a:r>
              <a:rPr lang="en-US" dirty="0" smtClean="0"/>
              <a:t>3622+ residents in the year 2030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431622" y="804785"/>
            <a:ext cx="6660085" cy="5953311"/>
            <a:chOff x="1431622" y="804785"/>
            <a:chExt cx="6660085" cy="595331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l="26963" t="3910" r="42499" b="840"/>
            <a:stretch/>
          </p:blipFill>
          <p:spPr>
            <a:xfrm>
              <a:off x="2952634" y="804785"/>
              <a:ext cx="3648804" cy="5953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/>
            <a:srcRect l="1" t="55642" r="88638" b="-1"/>
            <a:stretch/>
          </p:blipFill>
          <p:spPr>
            <a:xfrm>
              <a:off x="6601438" y="2823972"/>
              <a:ext cx="1490269" cy="39341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/>
            <a:srcRect l="1" t="4556" r="88314" b="43541"/>
            <a:stretch/>
          </p:blipFill>
          <p:spPr>
            <a:xfrm>
              <a:off x="1431622" y="804785"/>
              <a:ext cx="1532751" cy="46031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5043463" y="2822640"/>
            <a:ext cx="1451190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FF99"/>
                </a:solidFill>
              </a:rPr>
              <a:t>The Bronx</a:t>
            </a:r>
          </a:p>
          <a:p>
            <a:r>
              <a:rPr lang="en-US" dirty="0" smtClean="0">
                <a:solidFill>
                  <a:srgbClr val="FF0066"/>
                </a:solidFill>
              </a:rPr>
              <a:t>Manhattan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Brooklyn 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0417E-6 1.80556E-6 L 0.25 1.80556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-3417" t="28405" r="-4163" b="14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5615" y="1069562"/>
            <a:ext cx="6445702" cy="5176076"/>
            <a:chOff x="0" y="0"/>
            <a:chExt cx="17811707" cy="14303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1707" cy="14303293"/>
            </a:xfrm>
            <a:custGeom>
              <a:avLst/>
              <a:gdLst/>
              <a:ahLst/>
              <a:cxnLst/>
              <a:rect l="l" t="t" r="r" b="b"/>
              <a:pathLst>
                <a:path w="17811707" h="14303293">
                  <a:moveTo>
                    <a:pt x="0" y="0"/>
                  </a:moveTo>
                  <a:lnTo>
                    <a:pt x="0" y="14303293"/>
                  </a:lnTo>
                  <a:lnTo>
                    <a:pt x="17811707" y="14303293"/>
                  </a:lnTo>
                  <a:lnTo>
                    <a:pt x="17811707" y="0"/>
                  </a:lnTo>
                  <a:lnTo>
                    <a:pt x="0" y="0"/>
                  </a:lnTo>
                  <a:close/>
                  <a:moveTo>
                    <a:pt x="17750748" y="14242332"/>
                  </a:moveTo>
                  <a:lnTo>
                    <a:pt x="59690" y="14242332"/>
                  </a:lnTo>
                  <a:lnTo>
                    <a:pt x="59690" y="59690"/>
                  </a:lnTo>
                  <a:lnTo>
                    <a:pt x="17750748" y="59690"/>
                  </a:lnTo>
                  <a:lnTo>
                    <a:pt x="17750748" y="1424233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010572">
            <a:off x="884761" y="1909639"/>
            <a:ext cx="2802929" cy="2802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343978" y="2690405"/>
            <a:ext cx="3908357" cy="1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dirty="0" smtClean="0">
                <a:solidFill>
                  <a:srgbClr val="FFFFFF"/>
                </a:solidFill>
                <a:latin typeface="Libre Franklin Bold"/>
              </a:rPr>
              <a:t>Further steps</a:t>
            </a:r>
            <a:endParaRPr lang="en-US" sz="4800" dirty="0">
              <a:solidFill>
                <a:srgbClr val="FFFFFF"/>
              </a:solidFill>
              <a:latin typeface="Libre Frankli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28473" y="1824961"/>
            <a:ext cx="4248725" cy="3949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Additional feature engineering and model development  to identify KPI’s  </a:t>
            </a:r>
            <a:endParaRPr lang="en-US" sz="1499" dirty="0">
              <a:solidFill>
                <a:srgbClr val="000000"/>
              </a:solidFill>
              <a:latin typeface="Libre Franklin Light Bold"/>
            </a:endParaRPr>
          </a:p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endParaRPr lang="en-US" sz="1499" dirty="0" smtClean="0">
              <a:solidFill>
                <a:srgbClr val="000000"/>
              </a:solidFill>
              <a:latin typeface="Libre Franklin Light Bold"/>
            </a:endParaRPr>
          </a:p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Re-run my study and model with updated numbers adjusted for “post-</a:t>
            </a:r>
            <a:r>
              <a:rPr lang="en-US" sz="1499" dirty="0" err="1" smtClean="0">
                <a:solidFill>
                  <a:srgbClr val="000000"/>
                </a:solidFill>
                <a:latin typeface="Libre Franklin Light Bold"/>
              </a:rPr>
              <a:t>Covid</a:t>
            </a: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 flight.”</a:t>
            </a:r>
            <a:br>
              <a:rPr lang="en-US" sz="1499" dirty="0" smtClean="0">
                <a:solidFill>
                  <a:srgbClr val="000000"/>
                </a:solidFill>
                <a:latin typeface="Libre Franklin Light Bold"/>
              </a:rPr>
            </a:br>
            <a:endParaRPr lang="en-US" sz="1499" dirty="0">
              <a:solidFill>
                <a:srgbClr val="000000"/>
              </a:solidFill>
              <a:latin typeface="Libre Franklin Light Bold"/>
            </a:endParaRPr>
          </a:p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Include RF Maps for greater signal strength accuracy,  so as to make key recommendations for carriers to reach sustainability and inclusion goals for the  “</a:t>
            </a:r>
            <a:r>
              <a:rPr lang="en-US" sz="1600" b="1" dirty="0" smtClean="0"/>
              <a:t>Connect 2030</a:t>
            </a: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” summit hosted by the </a:t>
            </a:r>
            <a:r>
              <a:rPr lang="en-US" sz="1600" b="1" dirty="0" smtClean="0"/>
              <a:t>International </a:t>
            </a:r>
            <a:r>
              <a:rPr lang="en-US" sz="1600" b="1" dirty="0"/>
              <a:t>Telecommunication Union (ITU)</a:t>
            </a:r>
          </a:p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endParaRPr lang="en-US" sz="1499" dirty="0" smtClean="0">
              <a:solidFill>
                <a:srgbClr val="000000"/>
              </a:solidFill>
              <a:latin typeface="Libre Franklin Light Bold"/>
            </a:endParaRPr>
          </a:p>
          <a:p>
            <a:pPr>
              <a:lnSpc>
                <a:spcPts val="2249"/>
              </a:lnSpc>
            </a:pPr>
            <a:endParaRPr lang="en-US" sz="1499" dirty="0">
              <a:solidFill>
                <a:srgbClr val="000000"/>
              </a:solidFill>
              <a:latin typeface="Libre Franklin Light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425615" y="-285750"/>
            <a:ext cx="5032017" cy="1771503"/>
            <a:chOff x="0" y="0"/>
            <a:chExt cx="6709356" cy="236200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0" y="0"/>
              <a:ext cx="137715" cy="87061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3392778" y="1491389"/>
              <a:ext cx="137715" cy="870615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r="3818" b="56817"/>
            <a:stretch>
              <a:fillRect/>
            </a:stretch>
          </p:blipFill>
          <p:spPr>
            <a:xfrm rot="-10800000">
              <a:off x="6576899" y="978850"/>
              <a:ext cx="132457" cy="375954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2373972" y="5829447"/>
            <a:ext cx="5083660" cy="1771503"/>
            <a:chOff x="0" y="0"/>
            <a:chExt cx="6778214" cy="236200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0" y="1491389"/>
              <a:ext cx="137715" cy="87061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3461635" y="0"/>
              <a:ext cx="137715" cy="870615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r="3818" b="56817"/>
            <a:stretch>
              <a:fillRect/>
            </a:stretch>
          </p:blipFill>
          <p:spPr>
            <a:xfrm rot="-10800000">
              <a:off x="6645757" y="1007199"/>
              <a:ext cx="132457" cy="375954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87655"/>
          <a:stretch>
            <a:fillRect/>
          </a:stretch>
        </p:blipFill>
        <p:spPr>
          <a:xfrm>
            <a:off x="465282" y="3029613"/>
            <a:ext cx="166716" cy="125597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 r="87655"/>
          <a:stretch>
            <a:fillRect/>
          </a:stretch>
        </p:blipFill>
        <p:spPr>
          <a:xfrm>
            <a:off x="9204960" y="3029613"/>
            <a:ext cx="166716" cy="1255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23865" y="1137896"/>
            <a:ext cx="2028891" cy="1957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94941" y="5891032"/>
            <a:ext cx="1350510" cy="1255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67800" y="3680754"/>
            <a:ext cx="442658" cy="15809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616368" y="4875368"/>
            <a:ext cx="1015664" cy="10156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3840739" y="3686641"/>
            <a:ext cx="753553" cy="75355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4953000" y="2494941"/>
            <a:ext cx="652975" cy="6529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48" y="1693371"/>
            <a:ext cx="2257425" cy="21431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Rectangle 20"/>
          <p:cNvSpPr/>
          <p:nvPr/>
        </p:nvSpPr>
        <p:spPr>
          <a:xfrm>
            <a:off x="4032850" y="3939018"/>
            <a:ext cx="4816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https://www.linkedin.com/in/shantellrichardson/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87955" y="5212174"/>
            <a:ext cx="321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Shantell.Richardson@gmail.com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106618" y="2659842"/>
            <a:ext cx="3984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https://github.com/Sricha02/FINAL_CAP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253" y="17465"/>
            <a:ext cx="335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ibre Franklin Light Bold" panose="020B0604020202020204" charset="0"/>
              </a:rPr>
              <a:t>Let’s Connect!</a:t>
            </a:r>
            <a:endParaRPr lang="en-US" sz="3600" b="1" dirty="0">
              <a:latin typeface="Libre Franklin Light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0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4515</TotalTime>
  <Words>341</Words>
  <Application>Microsoft Office PowerPoint</Application>
  <PresentationFormat>Custom</PresentationFormat>
  <Paragraphs>80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Oswald Bold</vt:lpstr>
      <vt:lpstr>Libre Franklin Light Bold</vt:lpstr>
      <vt:lpstr>Arial</vt:lpstr>
      <vt:lpstr>Libre Franklin Bold Bold</vt:lpstr>
      <vt:lpstr>Oswald</vt:lpstr>
      <vt:lpstr>Calibri</vt:lpstr>
      <vt:lpstr>Libre Franklin Bold</vt:lpstr>
      <vt:lpstr>Open Sans Bold</vt:lpstr>
      <vt:lpstr>Libre Franklin Bold Italics</vt:lpstr>
      <vt:lpstr>Open Sans</vt:lpstr>
      <vt:lpstr>Libre Franklin Medium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White Geometric Marketing Presentation</dc:title>
  <dc:creator>Shantell Richardson</dc:creator>
  <cp:lastModifiedBy>Shantell Richardson</cp:lastModifiedBy>
  <cp:revision>99</cp:revision>
  <dcterms:created xsi:type="dcterms:W3CDTF">2006-08-16T00:00:00Z</dcterms:created>
  <dcterms:modified xsi:type="dcterms:W3CDTF">2020-10-13T01:06:36Z</dcterms:modified>
  <dc:identifier>DAEIvJ5yU_o</dc:identifier>
</cp:coreProperties>
</file>